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85" r:id="rId10"/>
    <p:sldId id="286" r:id="rId11"/>
    <p:sldId id="264" r:id="rId12"/>
    <p:sldId id="265" r:id="rId13"/>
    <p:sldId id="287" r:id="rId14"/>
    <p:sldId id="272" r:id="rId15"/>
    <p:sldId id="288" r:id="rId16"/>
    <p:sldId id="289" r:id="rId17"/>
    <p:sldId id="290" r:id="rId18"/>
    <p:sldId id="278" r:id="rId19"/>
  </p:sldIdLst>
  <p:sldSz cx="9144000" cy="5143500" type="screen16x9"/>
  <p:notesSz cx="6858000" cy="9144000"/>
  <p:embeddedFontLst>
    <p:embeddedFont>
      <p:font typeface="Amatic SC" panose="020B0604020202020204" charset="-79"/>
      <p:regular r:id="rId21"/>
      <p:bold r:id="rId22"/>
    </p:embeddedFont>
    <p:embeddedFont>
      <p:font typeface="Quicksand" panose="020B0604020202020204" charset="0"/>
      <p:regular r:id="rId23"/>
      <p:bold r:id="rId24"/>
    </p:embeddedFont>
    <p:embeddedFont>
      <p:font typeface="Short Stack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106A94-6AA7-4E50-8483-F3836553FF13}">
  <a:tblStyle styleId="{7C106A94-6AA7-4E50-8483-F3836553FF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7"/>
  </p:normalViewPr>
  <p:slideViewPr>
    <p:cSldViewPr snapToGrid="0" snapToObjects="1">
      <p:cViewPr varScale="1">
        <p:scale>
          <a:sx n="82" d="100"/>
          <a:sy n="82" d="100"/>
        </p:scale>
        <p:origin x="8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lath McGuckin" userId="5f9721eb-570d-47af-a1b8-d5463ec20e95" providerId="ADAL" clId="{41493367-605F-4449-9C8D-75D39CF8D4E1}"/>
    <pc:docChg chg="modSld">
      <pc:chgData name="Jarlath McGuckin" userId="5f9721eb-570d-47af-a1b8-d5463ec20e95" providerId="ADAL" clId="{41493367-605F-4449-9C8D-75D39CF8D4E1}" dt="2020-10-01T03:47:55.392" v="50" actId="255"/>
      <pc:docMkLst>
        <pc:docMk/>
      </pc:docMkLst>
      <pc:sldChg chg="modSp mod">
        <pc:chgData name="Jarlath McGuckin" userId="5f9721eb-570d-47af-a1b8-d5463ec20e95" providerId="ADAL" clId="{41493367-605F-4449-9C8D-75D39CF8D4E1}" dt="2020-10-01T03:47:55.392" v="50" actId="255"/>
        <pc:sldMkLst>
          <pc:docMk/>
          <pc:sldMk cId="0" sldId="256"/>
        </pc:sldMkLst>
        <pc:spChg chg="mod">
          <ac:chgData name="Jarlath McGuckin" userId="5f9721eb-570d-47af-a1b8-d5463ec20e95" providerId="ADAL" clId="{41493367-605F-4449-9C8D-75D39CF8D4E1}" dt="2020-10-01T03:47:55.392" v="50" actId="255"/>
          <ac:spMkLst>
            <pc:docMk/>
            <pc:sldMk cId="0" sldId="256"/>
            <ac:spMk id="69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14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0599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7548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7938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864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260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3600" b="1">
                <a:latin typeface="Amatic SC"/>
                <a:ea typeface="Amatic SC"/>
                <a:cs typeface="Amatic SC"/>
                <a:sym typeface="Amatic SC"/>
              </a:defRPr>
            </a:lvl1pPr>
            <a:lvl2pPr marL="914400" lvl="1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2pPr>
            <a:lvl3pPr marL="1371600" lvl="2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3pPr>
            <a:lvl4pPr marL="1828800" lvl="3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4pPr>
            <a:lvl5pPr marL="2286000" lvl="4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5pPr>
            <a:lvl6pPr marL="2743200" lvl="5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6pPr>
            <a:lvl7pPr marL="3200400" lvl="6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7pPr>
            <a:lvl8pPr marL="3657600" lvl="7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8pPr>
            <a:lvl9pPr marL="4114800" lvl="8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7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72" name="Google Shape;372;p7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7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7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7"/>
          <p:cNvSpPr txBox="1">
            <a:spLocks noGrp="1"/>
          </p:cNvSpPr>
          <p:nvPr>
            <p:ph type="body" idx="1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3" name="Google Shape;433;p7"/>
          <p:cNvSpPr txBox="1">
            <a:spLocks noGrp="1"/>
          </p:cNvSpPr>
          <p:nvPr>
            <p:ph type="body" idx="2"/>
          </p:nvPr>
        </p:nvSpPr>
        <p:spPr>
          <a:xfrm>
            <a:off x="3439718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4" name="Google Shape;434;p7"/>
          <p:cNvSpPr txBox="1">
            <a:spLocks noGrp="1"/>
          </p:cNvSpPr>
          <p:nvPr>
            <p:ph type="body" idx="3"/>
          </p:nvPr>
        </p:nvSpPr>
        <p:spPr>
          <a:xfrm>
            <a:off x="5851061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5" name="Google Shape;435;p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8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438" name="Google Shape;438;p8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8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8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8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8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brasildefato.com.br/2017/04/22/dez-livros-para-entender-a-luta-operaria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client=safari&amp;sxsrf=ALeKk01EXD1Em-jzvPEDbNFV02WPb_Prlg%3A1597232077963&amp;ei=zdMzX6OxOuCJ1fAPz6iyoA4&amp;q=%D0%B0%D0%B2%D0%BF%D1%80%D1%84&amp;oq=%D0%B0%D0%B2%D0%BF%D1%80%D1%84&amp;gs_lcp=CgZwc3ktYWIQAzINCC4QxwEQrwEQJxCTAjIECAAQDTIGCAAQDRAeMgYIABANEB4yCAgAEA0QChAeMggIABANEAoQHjIGCAAQDRAeMgYIABANEB4yBggAEA0QHjIGCAAQDRAeOgQIIxAnOgUIABCxAzoICAAQsQMQgwE6AggAOgUILhCxAzoICC4QsQMQgwE6AgguOggILhDHARCvAToECAAQHjoGCAAQChAeUJ7nIliA7iJg9u4iaABwAHgAgAHgAYgB-ASSAQUyLjIuMZgBAKABAaoBB2d3cy13aXrAAQE&amp;sclient=psy-ab&amp;ved=0ahUKEwjjy4WVyZXrAhXgRBUIHU-UDOQQ4dUDCAs&amp;uact=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40;&#1088;&#1093;&#1080;&#1074;_&#1074;&#1085;&#1077;&#1096;&#1085;&#1077;&#1081;_&#1087;&#1086;&#1083;&#1080;&#1090;&#1080;&#1082;&#1080;_&#1056;&#1086;&#1089;&#1089;&#1080;&#1081;&#1089;&#1082;&#1086;&#1081;_&#1060;&#1077;&#1076;&#1077;&#1088;&#1072;&#1094;&#1080;&#1080;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vprf@mid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Foreign Policy Archives</a:t>
            </a:r>
            <a:br>
              <a:rPr lang="en" dirty="0"/>
            </a:br>
            <a:r>
              <a:rPr lang="en" sz="3600" dirty="0"/>
              <a:t>Sergey Radchenko, Ph.D.</a:t>
            </a:r>
            <a:br>
              <a:rPr lang="en" sz="3600" dirty="0"/>
            </a:br>
            <a:r>
              <a:rPr lang="en" sz="3600" dirty="0"/>
              <a:t>Cardiff University, Wales</a:t>
            </a:r>
            <a:endParaRPr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8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Practice</a:t>
            </a:r>
            <a:endParaRPr dirty="0"/>
          </a:p>
        </p:txBody>
      </p:sp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-GB" sz="1500" dirty="0"/>
              <a:t>There is an online archive, run by the AVPRF, which hosts material for select </a:t>
            </a:r>
            <a:r>
              <a:rPr lang="en-GB" sz="1500" dirty="0" err="1"/>
              <a:t>referenturas</a:t>
            </a:r>
            <a:r>
              <a:rPr lang="en-GB" sz="1500" dirty="0"/>
              <a:t> for the 1941-45 period. The website is </a:t>
            </a:r>
            <a:r>
              <a:rPr lang="en-GB" sz="1500" dirty="0" err="1"/>
              <a:t>agk.mid.ru</a:t>
            </a:r>
            <a:r>
              <a:rPr lang="en-GB" sz="1500" dirty="0"/>
              <a:t>.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-GB" sz="1500" dirty="0"/>
              <a:t>Check it out to get a sense of what these look like in practice.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-GB" sz="1500" dirty="0"/>
              <a:t>Also, if your proposed topic is US-USSR relations in 1941-45 (or the Wartime Alliance or anything like this), you can just use the online archive, as if you request regular access, you won’t be able to get in.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-GB" sz="1500" dirty="0"/>
              <a:t>You are now ready to write your letter but before you do, remember: </a:t>
            </a:r>
          </a:p>
          <a:p>
            <a:pPr lvl="1">
              <a:spcBef>
                <a:spcPts val="600"/>
              </a:spcBef>
              <a:buChar char="✘"/>
            </a:pPr>
            <a:r>
              <a:rPr lang="en-GB" sz="1500" dirty="0"/>
              <a:t>Access differs depending your chosen </a:t>
            </a:r>
            <a:r>
              <a:rPr lang="en-GB" sz="1500" dirty="0" err="1"/>
              <a:t>referentura</a:t>
            </a:r>
            <a:r>
              <a:rPr lang="en-GB" sz="1500" dirty="0"/>
              <a:t>. Some fond-keepers are nicer than others. Some will feed you rubbish; others will bring the real thing. </a:t>
            </a:r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8071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Letter pros and Cons</a:t>
            </a:r>
            <a:endParaRPr dirty="0"/>
          </a:p>
        </p:txBody>
      </p:sp>
      <p:sp>
        <p:nvSpPr>
          <p:cNvPr id="755" name="Google Shape;755;p21"/>
          <p:cNvSpPr txBox="1">
            <a:spLocks noGrp="1"/>
          </p:cNvSpPr>
          <p:nvPr>
            <p:ph type="body" idx="1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b="1" dirty="0"/>
              <a:t>Breadth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If you letter is too broad (e.g. Soviet foreign policy, 1917-1991), you’ll be rejected. But if you are too narrow, you’ll be face constraints when ordering stuff at AVPRF</a:t>
            </a:r>
            <a:endParaRPr dirty="0"/>
          </a:p>
        </p:txBody>
      </p:sp>
      <p:sp>
        <p:nvSpPr>
          <p:cNvPr id="756" name="Google Shape;756;p21"/>
          <p:cNvSpPr txBox="1">
            <a:spLocks noGrp="1"/>
          </p:cNvSpPr>
          <p:nvPr>
            <p:ph type="body" idx="2"/>
          </p:nvPr>
        </p:nvSpPr>
        <p:spPr>
          <a:xfrm>
            <a:off x="3439718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Chronology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 sensible </a:t>
            </a:r>
            <a:r>
              <a:rPr lang="en" dirty="0" err="1"/>
              <a:t>chronolo</a:t>
            </a:r>
            <a:r>
              <a:rPr lang="en-GB" dirty="0"/>
              <a:t>g</a:t>
            </a:r>
            <a:r>
              <a:rPr lang="en" dirty="0"/>
              <a:t>y is something that doesn’t go beyond a couple of decades.</a:t>
            </a:r>
            <a:endParaRPr dirty="0"/>
          </a:p>
        </p:txBody>
      </p:sp>
      <p:sp>
        <p:nvSpPr>
          <p:cNvPr id="757" name="Google Shape;757;p21"/>
          <p:cNvSpPr txBox="1">
            <a:spLocks noGrp="1"/>
          </p:cNvSpPr>
          <p:nvPr>
            <p:ph type="body" idx="3"/>
          </p:nvPr>
        </p:nvSpPr>
        <p:spPr>
          <a:xfrm>
            <a:off x="5851061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b="1" dirty="0"/>
              <a:t>Be specific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dirty="0"/>
              <a:t>Request access to specific </a:t>
            </a:r>
            <a:r>
              <a:rPr lang="en-GB" dirty="0" err="1"/>
              <a:t>referenturas</a:t>
            </a:r>
            <a:r>
              <a:rPr lang="en-GB" dirty="0"/>
              <a:t> *and* be sure to include the Minister’s </a:t>
            </a:r>
            <a:r>
              <a:rPr lang="en-GB" dirty="0" err="1"/>
              <a:t>referentura</a:t>
            </a:r>
            <a:r>
              <a:rPr lang="en-GB" dirty="0"/>
              <a:t>; you won’t automatically get access otherwise. 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8" name="Google Shape;758;p2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22"/>
          <p:cNvSpPr txBox="1">
            <a:spLocks noGrp="1"/>
          </p:cNvSpPr>
          <p:nvPr>
            <p:ph type="title"/>
          </p:nvPr>
        </p:nvSpPr>
        <p:spPr>
          <a:xfrm>
            <a:off x="157951" y="-114353"/>
            <a:ext cx="3544500" cy="795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 letter</a:t>
            </a:r>
            <a:endParaRPr dirty="0"/>
          </a:p>
        </p:txBody>
      </p:sp>
      <p:sp>
        <p:nvSpPr>
          <p:cNvPr id="764" name="Google Shape;764;p22"/>
          <p:cNvSpPr txBox="1">
            <a:spLocks noGrp="1"/>
          </p:cNvSpPr>
          <p:nvPr>
            <p:ph type="body" idx="1"/>
          </p:nvPr>
        </p:nvSpPr>
        <p:spPr>
          <a:xfrm>
            <a:off x="157950" y="786809"/>
            <a:ext cx="4977575" cy="40616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dirty="0"/>
              <a:t>Директору АВПРФ</a:t>
            </a:r>
            <a:br>
              <a:rPr lang="ru-RU" sz="1200" dirty="0"/>
            </a:br>
            <a:r>
              <a:rPr lang="ru-RU" sz="1200" dirty="0"/>
              <a:t>А.Н. </a:t>
            </a:r>
            <a:r>
              <a:rPr lang="ru-RU" sz="1200" dirty="0" err="1"/>
              <a:t>Залеевой</a:t>
            </a:r>
            <a:br>
              <a:rPr lang="ru-RU" sz="1200" dirty="0"/>
            </a:br>
            <a:r>
              <a:rPr lang="ru-RU" sz="1200" dirty="0"/>
              <a:t>от Аспиранта Исландского Колледжа Песни и Пляски</a:t>
            </a:r>
            <a:br>
              <a:rPr lang="ru-RU" sz="1200" dirty="0"/>
            </a:br>
            <a:r>
              <a:rPr lang="ru-RU" sz="1200" dirty="0" err="1"/>
              <a:t>Гуннара</a:t>
            </a:r>
            <a:r>
              <a:rPr lang="ru-RU" sz="1200" dirty="0"/>
              <a:t> </a:t>
            </a:r>
            <a:r>
              <a:rPr lang="ru-RU" sz="1200" dirty="0" err="1"/>
              <a:t>Йорна</a:t>
            </a:r>
            <a:r>
              <a:rPr lang="ru-RU" sz="1200" dirty="0"/>
              <a:t> Сталлоне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dirty="0"/>
              <a:t>1-го января </a:t>
            </a:r>
            <a:r>
              <a:rPr lang="en-GB" sz="1200"/>
              <a:t>2</a:t>
            </a:r>
            <a:r>
              <a:rPr lang="ru-RU" sz="1200"/>
              <a:t>021 </a:t>
            </a:r>
            <a:r>
              <a:rPr lang="ru-RU" sz="1200" dirty="0"/>
              <a:t>года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dirty="0"/>
              <a:t>Уважаемая Анна Николаевна,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dirty="0"/>
              <a:t>В связи с подготовкой монографии по теме «Советский Союз и Исландия, 1945-1965 </a:t>
            </a:r>
            <a:r>
              <a:rPr lang="ru-RU" sz="1200" dirty="0" err="1"/>
              <a:t>гг</a:t>
            </a:r>
            <a:r>
              <a:rPr lang="ru-RU" sz="1200" dirty="0"/>
              <a:t>», прошу предоставить мне доступ к соответствующим фондам АВПРФ, в том числе: к </a:t>
            </a:r>
            <a:r>
              <a:rPr lang="ru-RU" sz="1200" dirty="0" err="1"/>
              <a:t>референтуре</a:t>
            </a:r>
            <a:r>
              <a:rPr lang="ru-RU" sz="1200" dirty="0"/>
              <a:t> по Исландии, </a:t>
            </a:r>
            <a:r>
              <a:rPr lang="ru-RU" sz="1200" dirty="0" err="1"/>
              <a:t>референтурам</a:t>
            </a:r>
            <a:r>
              <a:rPr lang="ru-RU" sz="1200" dirty="0"/>
              <a:t> по Норвегии, Швеции, и Финляндии, к </a:t>
            </a:r>
            <a:r>
              <a:rPr lang="ru-RU" sz="1200" dirty="0" err="1"/>
              <a:t>референтуре</a:t>
            </a:r>
            <a:r>
              <a:rPr lang="ru-RU" sz="1200" dirty="0"/>
              <a:t> по международным организациям, и к </a:t>
            </a:r>
            <a:r>
              <a:rPr lang="ru-RU" sz="1200" dirty="0" err="1"/>
              <a:t>референтуре</a:t>
            </a:r>
            <a:r>
              <a:rPr lang="ru-RU" sz="1200" dirty="0"/>
              <a:t> министра иностранных дел СССР.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dirty="0"/>
              <a:t>С уважением,</a:t>
            </a:r>
            <a:br>
              <a:rPr lang="ru-RU" sz="1200" dirty="0"/>
            </a:br>
            <a:br>
              <a:rPr lang="ru-RU" sz="1200" dirty="0"/>
            </a:br>
            <a:r>
              <a:rPr lang="ru-RU" sz="1200" dirty="0"/>
              <a:t>Г.Й. Сталлоне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ru-RU" sz="1200" dirty="0"/>
          </a:p>
        </p:txBody>
      </p:sp>
      <p:pic>
        <p:nvPicPr>
          <p:cNvPr id="765" name="Google Shape;765;p22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441550" y="1007465"/>
            <a:ext cx="3702450" cy="3128570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2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EEBC4E-3DC7-C04C-A22F-3FE6CB14F4D2}"/>
              </a:ext>
            </a:extLst>
          </p:cNvPr>
          <p:cNvSpPr txBox="1"/>
          <p:nvPr/>
        </p:nvSpPr>
        <p:spPr>
          <a:xfrm>
            <a:off x="5441550" y="4136035"/>
            <a:ext cx="3702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Сам </a:t>
            </a:r>
            <a:r>
              <a:rPr lang="ru-RU" dirty="0" err="1"/>
              <a:t>Сингс</a:t>
            </a:r>
            <a:r>
              <a:rPr lang="ru-RU" dirty="0"/>
              <a:t> ту Кип ин </a:t>
            </a:r>
            <a:r>
              <a:rPr lang="ru-RU" dirty="0" err="1"/>
              <a:t>Майнд</a:t>
            </a:r>
            <a:endParaRPr dirty="0"/>
          </a:p>
        </p:txBody>
      </p:sp>
      <p:sp>
        <p:nvSpPr>
          <p:cNvPr id="755" name="Google Shape;755;p21"/>
          <p:cNvSpPr txBox="1">
            <a:spLocks noGrp="1"/>
          </p:cNvSpPr>
          <p:nvPr>
            <p:ph type="body" idx="1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b="1" dirty="0"/>
              <a:t>You may not actually get all your preferred </a:t>
            </a:r>
            <a:r>
              <a:rPr lang="en-GB" b="1" dirty="0" err="1"/>
              <a:t>referenturas</a:t>
            </a:r>
            <a:endParaRPr lang="en-GB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dirty="0"/>
              <a:t>For example, supposedly, they no longer give out the Minister’s </a:t>
            </a:r>
            <a:r>
              <a:rPr lang="en-GB" dirty="0" err="1"/>
              <a:t>referentura</a:t>
            </a:r>
            <a:r>
              <a:rPr lang="en-GB" dirty="0"/>
              <a:t>. Doesn’t hurt to ask!</a:t>
            </a:r>
            <a:endParaRPr dirty="0"/>
          </a:p>
        </p:txBody>
      </p:sp>
      <p:sp>
        <p:nvSpPr>
          <p:cNvPr id="756" name="Google Shape;756;p21"/>
          <p:cNvSpPr txBox="1">
            <a:spLocks noGrp="1"/>
          </p:cNvSpPr>
          <p:nvPr>
            <p:ph type="body" idx="2"/>
          </p:nvPr>
        </p:nvSpPr>
        <p:spPr>
          <a:xfrm>
            <a:off x="6119122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b="1" dirty="0"/>
              <a:t>Once it’s ready, you an come (bring your passport).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dirty="0"/>
              <a:t>To save time, ask the reading room staff to order some documents for your in advance (will save you a week at least)</a:t>
            </a:r>
            <a:endParaRPr dirty="0"/>
          </a:p>
        </p:txBody>
      </p:sp>
      <p:sp>
        <p:nvSpPr>
          <p:cNvPr id="757" name="Google Shape;757;p21"/>
          <p:cNvSpPr txBox="1">
            <a:spLocks noGrp="1"/>
          </p:cNvSpPr>
          <p:nvPr>
            <p:ph type="body" idx="3"/>
          </p:nvPr>
        </p:nvSpPr>
        <p:spPr>
          <a:xfrm>
            <a:off x="3471725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b="1" dirty="0"/>
              <a:t>Start calling after a month to agree on access</a:t>
            </a:r>
            <a:endParaRPr b="1" dirty="0"/>
          </a:p>
          <a:p>
            <a:pPr marL="0" lvl="0" indent="0">
              <a:buNone/>
            </a:pPr>
            <a:r>
              <a:rPr lang="en-GB" dirty="0"/>
              <a:t>You’ll want to call the reading room (</a:t>
            </a:r>
            <a:r>
              <a:rPr lang="en-GB" dirty="0">
                <a:hlinkClick r:id="rId3"/>
              </a:rPr>
              <a:t>+7 499 241-51-12</a:t>
            </a:r>
            <a:r>
              <a:rPr lang="ru-RU" dirty="0"/>
              <a:t>), </a:t>
            </a:r>
            <a:r>
              <a:rPr lang="en-GB" dirty="0"/>
              <a:t>and ask whether your </a:t>
            </a:r>
            <a:r>
              <a:rPr lang="en-GB" dirty="0" err="1"/>
              <a:t>propusk</a:t>
            </a:r>
            <a:r>
              <a:rPr lang="en-GB" dirty="0"/>
              <a:t> (pass) is ready. 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8" name="Google Shape;758;p2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4009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9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Rules in the reading room</a:t>
            </a:r>
            <a:endParaRPr dirty="0"/>
          </a:p>
        </p:txBody>
      </p:sp>
      <p:sp>
        <p:nvSpPr>
          <p:cNvPr id="841" name="Google Shape;841;p2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842" name="Google Shape;842;p29"/>
          <p:cNvGrpSpPr/>
          <p:nvPr/>
        </p:nvGrpSpPr>
        <p:grpSpPr>
          <a:xfrm>
            <a:off x="5597102" y="1714626"/>
            <a:ext cx="3305700" cy="2084824"/>
            <a:chOff x="5597102" y="1189775"/>
            <a:chExt cx="3305700" cy="2413550"/>
          </a:xfrm>
        </p:grpSpPr>
        <p:sp>
          <p:nvSpPr>
            <p:cNvPr id="843" name="Google Shape;843;p29"/>
            <p:cNvSpPr/>
            <p:nvPr/>
          </p:nvSpPr>
          <p:spPr>
            <a:xfrm>
              <a:off x="5597102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Photocopies</a:t>
              </a:r>
              <a:endParaRPr sz="2400" dirty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844" name="Google Shape;844;p29"/>
            <p:cNvSpPr txBox="1"/>
            <p:nvPr/>
          </p:nvSpPr>
          <p:spPr>
            <a:xfrm>
              <a:off x="6167075" y="2057125"/>
              <a:ext cx="2236200" cy="15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n" sz="1200" dirty="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You’re out of luck. You can have 15-20 pages photocopied for the entire “subject” of your research. It’s free but it takes weeks (months?) You have to fill out a slip of paper to request photocopies. Do it if there’s someone who can pick them up for you or you plan to stay in Moscow for months</a:t>
              </a:r>
              <a:endParaRPr sz="12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845" name="Google Shape;845;p29"/>
          <p:cNvGrpSpPr/>
          <p:nvPr/>
        </p:nvGrpSpPr>
        <p:grpSpPr>
          <a:xfrm>
            <a:off x="0" y="1714811"/>
            <a:ext cx="3546900" cy="2084639"/>
            <a:chOff x="0" y="1189989"/>
            <a:chExt cx="3546900" cy="2413336"/>
          </a:xfrm>
        </p:grpSpPr>
        <p:sp>
          <p:nvSpPr>
            <p:cNvPr id="846" name="Google Shape;846;p29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Ordering</a:t>
              </a:r>
              <a:endParaRPr sz="2400" dirty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847" name="Google Shape;847;p29"/>
            <p:cNvSpPr txBox="1"/>
            <p:nvPr/>
          </p:nvSpPr>
          <p:spPr>
            <a:xfrm>
              <a:off x="655350" y="2057125"/>
              <a:ext cx="2236200" cy="15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You have to fill out a slip of paper. Be specific: “diary of the Soviet Ambassador to Iceland, 1964-65”. They might bring you something else. Keep at it, request it again. </a:t>
              </a:r>
              <a:endParaRPr sz="12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848" name="Google Shape;848;p29"/>
          <p:cNvGrpSpPr/>
          <p:nvPr/>
        </p:nvGrpSpPr>
        <p:grpSpPr>
          <a:xfrm>
            <a:off x="2944204" y="1714626"/>
            <a:ext cx="3305700" cy="2084824"/>
            <a:chOff x="2944204" y="1189775"/>
            <a:chExt cx="3305700" cy="2413550"/>
          </a:xfrm>
        </p:grpSpPr>
        <p:sp>
          <p:nvSpPr>
            <p:cNvPr id="849" name="Google Shape;849;p29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Equipment</a:t>
              </a:r>
              <a:endParaRPr sz="2400" dirty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850" name="Google Shape;850;p29"/>
            <p:cNvSpPr txBox="1"/>
            <p:nvPr/>
          </p:nvSpPr>
          <p:spPr>
            <a:xfrm>
              <a:off x="3478950" y="2057125"/>
              <a:ext cx="2236200" cy="15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Thankfully, you don’t have to type everything by hand. You can use your laptop (but not your camera). </a:t>
              </a:r>
              <a:r>
                <a:rPr lang="en-GB" sz="1200" dirty="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T</a:t>
              </a:r>
              <a:r>
                <a:rPr lang="en" sz="1200" dirty="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hey are real difficult about people attempting to photograph stuff there, so I would not recommend you try. Learn how to type fast in Russian before heading there!</a:t>
              </a:r>
              <a:endParaRPr sz="12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9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</a:t>
            </a:r>
            <a:r>
              <a:rPr lang="en" dirty="0"/>
              <a:t>ore rules in the reading room</a:t>
            </a:r>
            <a:endParaRPr dirty="0"/>
          </a:p>
        </p:txBody>
      </p:sp>
      <p:sp>
        <p:nvSpPr>
          <p:cNvPr id="841" name="Google Shape;841;p2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842" name="Google Shape;842;p29"/>
          <p:cNvGrpSpPr/>
          <p:nvPr/>
        </p:nvGrpSpPr>
        <p:grpSpPr>
          <a:xfrm>
            <a:off x="5597102" y="1714626"/>
            <a:ext cx="3305700" cy="2084823"/>
            <a:chOff x="5597102" y="1189775"/>
            <a:chExt cx="3305700" cy="2413550"/>
          </a:xfrm>
        </p:grpSpPr>
        <p:sp>
          <p:nvSpPr>
            <p:cNvPr id="843" name="Google Shape;843;p29"/>
            <p:cNvSpPr/>
            <p:nvPr/>
          </p:nvSpPr>
          <p:spPr>
            <a:xfrm>
              <a:off x="5597102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The process</a:t>
              </a:r>
              <a:endParaRPr sz="2400" dirty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844" name="Google Shape;844;p29"/>
            <p:cNvSpPr txBox="1"/>
            <p:nvPr/>
          </p:nvSpPr>
          <p:spPr>
            <a:xfrm>
              <a:off x="6167075" y="2057126"/>
              <a:ext cx="2236200" cy="1546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n-GB" sz="1200" dirty="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The process of working at AVPRF is unlike that at any other archive. Here’s an approximate description </a:t>
              </a:r>
              <a:r>
                <a:rPr lang="en-GB" sz="1200" dirty="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Wingdings" pitchFamily="2" charset="2"/>
                </a:rPr>
                <a:t></a:t>
              </a:r>
              <a:endParaRPr sz="12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845" name="Google Shape;845;p29"/>
          <p:cNvGrpSpPr/>
          <p:nvPr/>
        </p:nvGrpSpPr>
        <p:grpSpPr>
          <a:xfrm>
            <a:off x="0" y="1714811"/>
            <a:ext cx="3546900" cy="2084639"/>
            <a:chOff x="0" y="1189989"/>
            <a:chExt cx="3546900" cy="2413336"/>
          </a:xfrm>
        </p:grpSpPr>
        <p:sp>
          <p:nvSpPr>
            <p:cNvPr id="846" name="Google Shape;846;p29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Reading room staff</a:t>
              </a:r>
              <a:endParaRPr sz="2400" dirty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847" name="Google Shape;847;p29"/>
            <p:cNvSpPr txBox="1"/>
            <p:nvPr/>
          </p:nvSpPr>
          <p:spPr>
            <a:xfrm>
              <a:off x="655350" y="2057125"/>
              <a:ext cx="2236200" cy="15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These are your key allies. If you have good relations with them (never quarrel please!), they’ll accommodate you by arranging for more and better materials to be brought to you. </a:t>
              </a:r>
              <a:endParaRPr sz="12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848" name="Google Shape;848;p29"/>
          <p:cNvGrpSpPr/>
          <p:nvPr/>
        </p:nvGrpSpPr>
        <p:grpSpPr>
          <a:xfrm>
            <a:off x="2944204" y="1714626"/>
            <a:ext cx="3305700" cy="2084824"/>
            <a:chOff x="2944204" y="1189775"/>
            <a:chExt cx="3305700" cy="2413550"/>
          </a:xfrm>
        </p:grpSpPr>
        <p:sp>
          <p:nvSpPr>
            <p:cNvPr id="849" name="Google Shape;849;p29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Fond-</a:t>
              </a:r>
              <a:r>
                <a:rPr lang="en" sz="2400" dirty="0" err="1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Keepeers</a:t>
              </a:r>
              <a:endParaRPr sz="2400" dirty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850" name="Google Shape;850;p29"/>
            <p:cNvSpPr txBox="1"/>
            <p:nvPr/>
          </p:nvSpPr>
          <p:spPr>
            <a:xfrm>
              <a:off x="3478950" y="2057125"/>
              <a:ext cx="2236200" cy="15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You won’t normally meet them but they are crucial to the success of your endeavour. It’s a hit and miss. Some fond-keepers are more open, some won’t give you anything. </a:t>
              </a:r>
              <a:endParaRPr sz="12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746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9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 process</a:t>
            </a:r>
            <a:endParaRPr dirty="0"/>
          </a:p>
        </p:txBody>
      </p:sp>
      <p:sp>
        <p:nvSpPr>
          <p:cNvPr id="841" name="Google Shape;841;p2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842" name="Google Shape;842;p29"/>
          <p:cNvGrpSpPr/>
          <p:nvPr/>
        </p:nvGrpSpPr>
        <p:grpSpPr>
          <a:xfrm>
            <a:off x="5597102" y="1714626"/>
            <a:ext cx="3305700" cy="2084823"/>
            <a:chOff x="5597102" y="1189775"/>
            <a:chExt cx="3305700" cy="2413550"/>
          </a:xfrm>
        </p:grpSpPr>
        <p:sp>
          <p:nvSpPr>
            <p:cNvPr id="843" name="Google Shape;843;p29"/>
            <p:cNvSpPr/>
            <p:nvPr/>
          </p:nvSpPr>
          <p:spPr>
            <a:xfrm>
              <a:off x="5597102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Why am I given this?</a:t>
              </a:r>
              <a:endParaRPr sz="2400" dirty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844" name="Google Shape;844;p29"/>
            <p:cNvSpPr txBox="1"/>
            <p:nvPr/>
          </p:nvSpPr>
          <p:spPr>
            <a:xfrm>
              <a:off x="6167075" y="2057126"/>
              <a:ext cx="2236200" cy="1546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n-GB" sz="1200" dirty="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1) It could be that the materials you want are still classified. Declassification is uneven. Some materials have been declassified through the 1980s, others – not yet. Or maybe it’s the fond-keeper! Who knows!</a:t>
              </a:r>
              <a:endParaRPr sz="12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845" name="Google Shape;845;p29"/>
          <p:cNvGrpSpPr/>
          <p:nvPr/>
        </p:nvGrpSpPr>
        <p:grpSpPr>
          <a:xfrm>
            <a:off x="0" y="1714811"/>
            <a:ext cx="3546900" cy="2084639"/>
            <a:chOff x="0" y="1189989"/>
            <a:chExt cx="3546900" cy="2413336"/>
          </a:xfrm>
        </p:grpSpPr>
        <p:sp>
          <p:nvSpPr>
            <p:cNvPr id="846" name="Google Shape;846;p29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Order stuff</a:t>
              </a:r>
              <a:endParaRPr sz="2400" dirty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847" name="Google Shape;847;p29"/>
            <p:cNvSpPr txBox="1"/>
            <p:nvPr/>
          </p:nvSpPr>
          <p:spPr>
            <a:xfrm>
              <a:off x="655350" y="2057125"/>
              <a:ext cx="2236200" cy="15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You fill out little slips to order your materials. Depending on whether they are held in the building or off-site, it may take a week to get them. Use the time to explore other archives or just chill out in Moscow.  </a:t>
              </a:r>
              <a:endParaRPr sz="12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848" name="Google Shape;848;p29"/>
          <p:cNvGrpSpPr/>
          <p:nvPr/>
        </p:nvGrpSpPr>
        <p:grpSpPr>
          <a:xfrm>
            <a:off x="2944204" y="1714626"/>
            <a:ext cx="3305700" cy="2084824"/>
            <a:chOff x="2944204" y="1189775"/>
            <a:chExt cx="3305700" cy="2413550"/>
          </a:xfrm>
        </p:grpSpPr>
        <p:sp>
          <p:nvSpPr>
            <p:cNvPr id="849" name="Google Shape;849;p29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Read your order</a:t>
              </a:r>
              <a:endParaRPr sz="2400" dirty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850" name="Google Shape;850;p29"/>
            <p:cNvSpPr txBox="1"/>
            <p:nvPr/>
          </p:nvSpPr>
          <p:spPr>
            <a:xfrm>
              <a:off x="3478950" y="2057125"/>
              <a:ext cx="2236200" cy="15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You’ll get maybe 5-10 </a:t>
              </a:r>
              <a:r>
                <a:rPr lang="en-GB" sz="1200" dirty="0" err="1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dela</a:t>
              </a:r>
              <a:r>
                <a:rPr lang="en-GB" sz="1200" dirty="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. Read them. Pay attention to the classification (zero or no zero in front of the fond number). If there’s no zero, they’re feeding you junk. Why?</a:t>
              </a:r>
              <a:endParaRPr sz="12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721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9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 process part 2</a:t>
            </a:r>
            <a:endParaRPr dirty="0"/>
          </a:p>
        </p:txBody>
      </p:sp>
      <p:sp>
        <p:nvSpPr>
          <p:cNvPr id="841" name="Google Shape;841;p2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842" name="Google Shape;842;p29"/>
          <p:cNvGrpSpPr/>
          <p:nvPr/>
        </p:nvGrpSpPr>
        <p:grpSpPr>
          <a:xfrm>
            <a:off x="5597102" y="1714626"/>
            <a:ext cx="3305700" cy="2084823"/>
            <a:chOff x="5597102" y="1189775"/>
            <a:chExt cx="3305700" cy="2413550"/>
          </a:xfrm>
        </p:grpSpPr>
        <p:sp>
          <p:nvSpPr>
            <p:cNvPr id="843" name="Google Shape;843;p29"/>
            <p:cNvSpPr/>
            <p:nvPr/>
          </p:nvSpPr>
          <p:spPr>
            <a:xfrm>
              <a:off x="5597102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It’s getting better</a:t>
              </a:r>
              <a:endParaRPr sz="2400" dirty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844" name="Google Shape;844;p29"/>
            <p:cNvSpPr txBox="1"/>
            <p:nvPr/>
          </p:nvSpPr>
          <p:spPr>
            <a:xfrm>
              <a:off x="6167075" y="2057126"/>
              <a:ext cx="2236200" cy="1546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n-GB" sz="1200" dirty="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Joy! As you build trust with the reading room staff and the fond keeper (based on respect and tea – bring your own cookies), you’ll get better stuff. Some of it *really* good. Or maybe not. It’s just hit and miss. Don’t blame the staff. They are underpaid. </a:t>
              </a:r>
              <a:endParaRPr sz="12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845" name="Google Shape;845;p29"/>
          <p:cNvGrpSpPr/>
          <p:nvPr/>
        </p:nvGrpSpPr>
        <p:grpSpPr>
          <a:xfrm>
            <a:off x="0" y="1714811"/>
            <a:ext cx="3546900" cy="2084639"/>
            <a:chOff x="0" y="1189989"/>
            <a:chExt cx="3546900" cy="2413336"/>
          </a:xfrm>
        </p:grpSpPr>
        <p:sp>
          <p:nvSpPr>
            <p:cNvPr id="846" name="Google Shape;846;p29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persevere</a:t>
              </a:r>
              <a:endParaRPr sz="2400" dirty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847" name="Google Shape;847;p29"/>
            <p:cNvSpPr txBox="1"/>
            <p:nvPr/>
          </p:nvSpPr>
          <p:spPr>
            <a:xfrm>
              <a:off x="655350" y="2057125"/>
              <a:ext cx="2236200" cy="15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Spend half a day reading your stuff even if you think it’s useless. Return it. Politely ask for what you originally requested. </a:t>
              </a:r>
              <a:endParaRPr sz="12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848" name="Google Shape;848;p29"/>
          <p:cNvGrpSpPr/>
          <p:nvPr/>
        </p:nvGrpSpPr>
        <p:grpSpPr>
          <a:xfrm>
            <a:off x="2944204" y="1714626"/>
            <a:ext cx="3305700" cy="2084824"/>
            <a:chOff x="2944204" y="1189775"/>
            <a:chExt cx="3305700" cy="2413550"/>
          </a:xfrm>
        </p:grpSpPr>
        <p:sp>
          <p:nvSpPr>
            <p:cNvPr id="849" name="Google Shape;849;p29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Repeat</a:t>
              </a:r>
              <a:endParaRPr sz="2400" dirty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850" name="Google Shape;850;p29"/>
            <p:cNvSpPr txBox="1"/>
            <p:nvPr/>
          </p:nvSpPr>
          <p:spPr>
            <a:xfrm>
              <a:off x="3478950" y="2057125"/>
              <a:ext cx="2236200" cy="15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Repeat a few times. </a:t>
              </a:r>
              <a:endParaRPr sz="12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897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911" name="Google Shape;911;p35"/>
          <p:cNvSpPr txBox="1">
            <a:spLocks noGrp="1"/>
          </p:cNvSpPr>
          <p:nvPr>
            <p:ph type="ctrTitle" idx="4294967295"/>
          </p:nvPr>
        </p:nvSpPr>
        <p:spPr>
          <a:xfrm>
            <a:off x="1392600" y="2140129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2"/>
                </a:solidFill>
              </a:rPr>
              <a:t>THANKS!</a:t>
            </a:r>
            <a:endParaRPr sz="6000">
              <a:solidFill>
                <a:schemeClr val="accent2"/>
              </a:solidFill>
            </a:endParaRPr>
          </a:p>
        </p:txBody>
      </p:sp>
      <p:sp>
        <p:nvSpPr>
          <p:cNvPr id="912" name="Google Shape;912;p35"/>
          <p:cNvSpPr txBox="1">
            <a:spLocks noGrp="1"/>
          </p:cNvSpPr>
          <p:nvPr>
            <p:ph type="subTitle" idx="4294967295"/>
          </p:nvPr>
        </p:nvSpPr>
        <p:spPr>
          <a:xfrm>
            <a:off x="1392600" y="3001134"/>
            <a:ext cx="6593700" cy="101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Any questions?</a:t>
            </a:r>
            <a:endParaRPr sz="1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You can find me at @</a:t>
            </a:r>
            <a:r>
              <a:rPr lang="en" sz="1800" dirty="0" err="1"/>
              <a:t>DrRadchenko</a:t>
            </a:r>
            <a:r>
              <a:rPr lang="en" sz="1800" dirty="0"/>
              <a:t> or just e-mail me at </a:t>
            </a:r>
            <a:r>
              <a:rPr lang="en" sz="1800" dirty="0" err="1"/>
              <a:t>RadchenkoS</a:t>
            </a:r>
            <a:r>
              <a:rPr lang="en" sz="1800" dirty="0"/>
              <a:t>@</a:t>
            </a:r>
            <a:r>
              <a:rPr lang="en-GB" sz="1800" dirty="0"/>
              <a:t>C</a:t>
            </a:r>
            <a:r>
              <a:rPr lang="en" sz="1800" dirty="0" err="1"/>
              <a:t>ardiff.ac.uk</a:t>
            </a:r>
            <a:endParaRPr sz="1800" b="1" dirty="0"/>
          </a:p>
        </p:txBody>
      </p:sp>
      <p:sp>
        <p:nvSpPr>
          <p:cNvPr id="913" name="Google Shape;913;p35"/>
          <p:cNvSpPr/>
          <p:nvPr/>
        </p:nvSpPr>
        <p:spPr>
          <a:xfrm>
            <a:off x="4039248" y="927032"/>
            <a:ext cx="1300413" cy="114978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Overview</a:t>
            </a:r>
            <a:endParaRPr dirty="0"/>
          </a:p>
        </p:txBody>
      </p:sp>
      <p:sp>
        <p:nvSpPr>
          <p:cNvPr id="700" name="Google Shape;700;p14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 dirty="0"/>
              <a:t>Agency archives 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GB" sz="1200" b="1" dirty="0"/>
              <a:t>TSAMO (Military)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GB" sz="1200" b="1" dirty="0"/>
              <a:t>AVPRF (Foreign Ministry)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GB" sz="1200" b="1" dirty="0"/>
              <a:t>SVR archives (Intelligence)</a:t>
            </a:r>
            <a:endParaRPr sz="1200" b="1" dirty="0"/>
          </a:p>
        </p:txBody>
      </p:sp>
      <p:sp>
        <p:nvSpPr>
          <p:cNvPr id="701" name="Google Shape;701;p14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GB" sz="1200" b="1" dirty="0"/>
              <a:t>Federal archives 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GB" sz="1200" b="1" dirty="0"/>
              <a:t>RGASPI (up to 1953) with exceptions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GB" sz="1200" b="1" dirty="0"/>
              <a:t>RGANI (1953-1980s) with exceptions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GB" sz="1200" b="1" dirty="0"/>
              <a:t>GARF (Soviet &amp; post-Soviet)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GB" sz="1200" b="1" dirty="0"/>
              <a:t>Regional archives</a:t>
            </a:r>
          </a:p>
          <a:p>
            <a:pPr marL="171450" indent="-171450">
              <a:buClr>
                <a:schemeClr val="dk1"/>
              </a:buClr>
              <a:buSzPts val="1100"/>
            </a:pPr>
            <a:endParaRPr lang="en-GB" sz="1200" b="1" dirty="0"/>
          </a:p>
        </p:txBody>
      </p:sp>
      <p:sp>
        <p:nvSpPr>
          <p:cNvPr id="702" name="Google Shape;702;p14"/>
          <p:cNvSpPr txBox="1">
            <a:spLocks noGrp="1"/>
          </p:cNvSpPr>
          <p:nvPr>
            <p:ph type="body" idx="2"/>
          </p:nvPr>
        </p:nvSpPr>
        <p:spPr>
          <a:xfrm>
            <a:off x="1028375" y="3753525"/>
            <a:ext cx="7087200" cy="6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solidFill>
                  <a:schemeClr val="accent4"/>
                </a:solidFill>
              </a:rPr>
              <a:t>The key is to spread your activities widely because lack of access in one archive may be compensated by access elsewhere (e.g. cross-references between AVPRF &amp; RGANI or RGANI and the regional archives)</a:t>
            </a:r>
            <a:endParaRPr sz="12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4"/>
              </a:solidFill>
            </a:endParaRP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3850098" y="528185"/>
            <a:ext cx="4434042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3"/>
                </a:solidFill>
              </a:rPr>
              <a:t>Broadly about access</a:t>
            </a:r>
            <a:endParaRPr sz="6000" dirty="0">
              <a:solidFill>
                <a:schemeClr val="accent3"/>
              </a:solidFill>
            </a:endParaRPr>
          </a:p>
        </p:txBody>
      </p:sp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3413051" y="1389185"/>
            <a:ext cx="5730948" cy="23651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/>
              <a:t>Rules of research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1800" b="1" dirty="0"/>
              <a:t>Not uniform (different archive = different rules)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1800" b="1" dirty="0"/>
              <a:t>Make sure you have the right visa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1800" b="1" dirty="0"/>
              <a:t>Be prepared to leave enough time (from a minimum of two weeks at RGANI/RGASPI/GARF to a month or more at AVPRF)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sz="1800" b="1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2C25B44-B9F0-D544-A85A-7AA207CFC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32" y="370030"/>
            <a:ext cx="2803151" cy="43670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6"/>
          <p:cNvSpPr txBox="1">
            <a:spLocks noGrp="1"/>
          </p:cNvSpPr>
          <p:nvPr>
            <p:ph type="ctrTitle"/>
          </p:nvPr>
        </p:nvSpPr>
        <p:spPr>
          <a:xfrm>
            <a:off x="2112300" y="2306364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>
                <a:solidFill>
                  <a:schemeClr val="accent4"/>
                </a:solidFill>
              </a:rPr>
            </a:br>
            <a:br>
              <a:rPr lang="en" dirty="0">
                <a:solidFill>
                  <a:schemeClr val="accent4"/>
                </a:solidFill>
              </a:rPr>
            </a:br>
            <a:br>
              <a:rPr lang="en" dirty="0">
                <a:solidFill>
                  <a:schemeClr val="accent4"/>
                </a:solidFill>
              </a:rPr>
            </a:br>
            <a:r>
              <a:rPr lang="en" dirty="0">
                <a:solidFill>
                  <a:schemeClr val="accent4"/>
                </a:solidFill>
              </a:rPr>
              <a:t>AVPRF</a:t>
            </a:r>
            <a:br>
              <a:rPr lang="en" dirty="0">
                <a:solidFill>
                  <a:schemeClr val="accent4"/>
                </a:solidFill>
              </a:rPr>
            </a:br>
            <a:r>
              <a:rPr lang="en" dirty="0">
                <a:solidFill>
                  <a:schemeClr val="accent4"/>
                </a:solidFill>
              </a:rPr>
              <a:t>[</a:t>
            </a:r>
            <a:r>
              <a:rPr lang="en" dirty="0" err="1">
                <a:solidFill>
                  <a:schemeClr val="accent4"/>
                </a:solidFill>
              </a:rPr>
              <a:t>Arkhiv</a:t>
            </a:r>
            <a:r>
              <a:rPr lang="en" dirty="0">
                <a:solidFill>
                  <a:schemeClr val="accent4"/>
                </a:solidFill>
              </a:rPr>
              <a:t> </a:t>
            </a:r>
            <a:r>
              <a:rPr lang="en" dirty="0" err="1">
                <a:solidFill>
                  <a:schemeClr val="accent4"/>
                </a:solidFill>
              </a:rPr>
              <a:t>Vneshnei</a:t>
            </a:r>
            <a:r>
              <a:rPr lang="en" dirty="0">
                <a:solidFill>
                  <a:schemeClr val="accent4"/>
                </a:solidFill>
              </a:rPr>
              <a:t> </a:t>
            </a:r>
            <a:r>
              <a:rPr lang="en" dirty="0" err="1">
                <a:solidFill>
                  <a:schemeClr val="accent4"/>
                </a:solidFill>
              </a:rPr>
              <a:t>Politiki</a:t>
            </a:r>
            <a:r>
              <a:rPr lang="en" dirty="0">
                <a:solidFill>
                  <a:schemeClr val="accent4"/>
                </a:solidFill>
              </a:rPr>
              <a:t> </a:t>
            </a:r>
            <a:r>
              <a:rPr lang="en" dirty="0" err="1">
                <a:solidFill>
                  <a:schemeClr val="accent4"/>
                </a:solidFill>
              </a:rPr>
              <a:t>Rossiikoi</a:t>
            </a:r>
            <a:r>
              <a:rPr lang="en" dirty="0">
                <a:solidFill>
                  <a:schemeClr val="accent4"/>
                </a:solidFill>
              </a:rPr>
              <a:t> </a:t>
            </a:r>
            <a:r>
              <a:rPr lang="en" dirty="0" err="1">
                <a:solidFill>
                  <a:schemeClr val="accent4"/>
                </a:solidFill>
              </a:rPr>
              <a:t>Federatsii</a:t>
            </a:r>
            <a:r>
              <a:rPr lang="en" dirty="0">
                <a:solidFill>
                  <a:schemeClr val="accent4"/>
                </a:solidFill>
              </a:rPr>
              <a:t>]</a:t>
            </a:r>
            <a:endParaRPr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7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 key place to visit for research on Russian foreign policy *but*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dirty="0"/>
              <a:t>Takes a lot of time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dirty="0"/>
              <a:t>Success is not guaranteed</a:t>
            </a:r>
            <a:endParaRPr dirty="0"/>
          </a:p>
        </p:txBody>
      </p:sp>
      <p:sp>
        <p:nvSpPr>
          <p:cNvPr id="723" name="Google Shape;723;p1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8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Some general information about AVPRF</a:t>
            </a:r>
            <a:endParaRPr dirty="0"/>
          </a:p>
        </p:txBody>
      </p:sp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-GB" dirty="0"/>
              <a:t>Located in Moscow, near the Foreign Ministry</a:t>
            </a:r>
          </a:p>
          <a:p>
            <a:pPr lvl="0"/>
            <a:r>
              <a:rPr lang="en-GB" dirty="0"/>
              <a:t>There’s a Wikipedia page about it! (</a:t>
            </a:r>
            <a:r>
              <a:rPr lang="en-GB" dirty="0">
                <a:hlinkClick r:id="rId3"/>
              </a:rPr>
              <a:t>https://</a:t>
            </a:r>
            <a:r>
              <a:rPr lang="en-GB" dirty="0" err="1">
                <a:hlinkClick r:id="rId3"/>
              </a:rPr>
              <a:t>ru.wikipedia.org</a:t>
            </a:r>
            <a:r>
              <a:rPr lang="en-GB" dirty="0">
                <a:hlinkClick r:id="rId3"/>
              </a:rPr>
              <a:t>/wiki/</a:t>
            </a:r>
            <a:r>
              <a:rPr lang="ru-RU" dirty="0">
                <a:hlinkClick r:id="rId3"/>
              </a:rPr>
              <a:t>Архив_внешней_политики_Российской_Федерации</a:t>
            </a:r>
            <a:r>
              <a:rPr lang="en-GB" dirty="0"/>
              <a:t>).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-GB" dirty="0"/>
              <a:t>The key take-away from the page: the name of the director, </a:t>
            </a:r>
            <a:r>
              <a:rPr lang="en-GB" dirty="0" err="1"/>
              <a:t>Zaleeva</a:t>
            </a:r>
            <a:r>
              <a:rPr lang="en-GB" dirty="0"/>
              <a:t> Anna </a:t>
            </a:r>
            <a:r>
              <a:rPr lang="en-GB" dirty="0" err="1"/>
              <a:t>Nikolaevna</a:t>
            </a:r>
            <a:endParaRPr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20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b="1" dirty="0"/>
              <a:t>You’ll need to write a letter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 letter should be addressed to Anna </a:t>
            </a:r>
            <a:r>
              <a:rPr lang="en" dirty="0" err="1"/>
              <a:t>Nikolaevna</a:t>
            </a:r>
            <a:r>
              <a:rPr lang="en" dirty="0"/>
              <a:t> </a:t>
            </a:r>
            <a:r>
              <a:rPr lang="en" dirty="0" err="1"/>
              <a:t>Zaleeva</a:t>
            </a:r>
            <a:r>
              <a:rPr lang="en" dirty="0"/>
              <a:t>. I recommend writing it in Russian. Send your letter to </a:t>
            </a:r>
            <a:r>
              <a:rPr lang="en" dirty="0">
                <a:hlinkClick r:id="rId3"/>
              </a:rPr>
              <a:t>avprf@mid.ru</a:t>
            </a:r>
            <a:r>
              <a:rPr lang="en" dirty="0"/>
              <a:t>. </a:t>
            </a:r>
            <a:endParaRPr dirty="0"/>
          </a:p>
        </p:txBody>
      </p:sp>
      <p:sp>
        <p:nvSpPr>
          <p:cNvPr id="747" name="Google Shape;747;p20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</a:t>
            </a:r>
            <a:r>
              <a:rPr lang="en-GB" dirty="0"/>
              <a:t>ow to get in? </a:t>
            </a:r>
            <a:endParaRPr dirty="0"/>
          </a:p>
        </p:txBody>
      </p:sp>
      <p:sp>
        <p:nvSpPr>
          <p:cNvPr id="748" name="Google Shape;748;p20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b="1" dirty="0"/>
              <a:t>Then wait. 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How long? Well, remember that your letter will go to a special MFA department for clearance, and the MFA will consult with the fond-keepers and the FSB. So… give it a month before calling. </a:t>
            </a:r>
            <a:endParaRPr dirty="0"/>
          </a:p>
        </p:txBody>
      </p:sp>
      <p:sp>
        <p:nvSpPr>
          <p:cNvPr id="749" name="Google Shape;749;p2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9"/>
          <p:cNvSpPr txBox="1">
            <a:spLocks noGrp="1"/>
          </p:cNvSpPr>
          <p:nvPr>
            <p:ph type="subTitle" idx="4294967295"/>
          </p:nvPr>
        </p:nvSpPr>
        <p:spPr>
          <a:xfrm>
            <a:off x="1498200" y="3411552"/>
            <a:ext cx="6147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What you put in the letter is very important, as it will govern your rules of access.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736" name="Google Shape;736;p19"/>
          <p:cNvSpPr/>
          <p:nvPr/>
        </p:nvSpPr>
        <p:spPr>
          <a:xfrm>
            <a:off x="4572908" y="558817"/>
            <a:ext cx="1628410" cy="1650090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7" name="Google Shape;737;p19"/>
          <p:cNvSpPr/>
          <p:nvPr/>
        </p:nvSpPr>
        <p:spPr>
          <a:xfrm rot="1473006">
            <a:off x="3092298" y="1382716"/>
            <a:ext cx="952095" cy="927409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8" name="Google Shape;738;p19"/>
          <p:cNvSpPr/>
          <p:nvPr/>
        </p:nvSpPr>
        <p:spPr>
          <a:xfrm>
            <a:off x="4257952" y="401125"/>
            <a:ext cx="416822" cy="40504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9" name="Google Shape;739;p19"/>
          <p:cNvSpPr/>
          <p:nvPr/>
        </p:nvSpPr>
        <p:spPr>
          <a:xfrm rot="2487045">
            <a:off x="3989895" y="2239026"/>
            <a:ext cx="296567" cy="28818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40" name="Google Shape;740;p1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741" name="Google Shape;741;p19"/>
          <p:cNvSpPr txBox="1">
            <a:spLocks noGrp="1"/>
          </p:cNvSpPr>
          <p:nvPr>
            <p:ph type="ctrTitle" idx="4294967295"/>
          </p:nvPr>
        </p:nvSpPr>
        <p:spPr>
          <a:xfrm>
            <a:off x="1498200" y="2589275"/>
            <a:ext cx="6147600" cy="83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lt1"/>
                </a:solidFill>
              </a:rPr>
              <a:t>The letter</a:t>
            </a:r>
            <a:endParaRPr sz="60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8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Before we get to the substance of the letter, let’s look at what’s AVAILABLE AT AVPRF</a:t>
            </a:r>
            <a:endParaRPr dirty="0"/>
          </a:p>
        </p:txBody>
      </p:sp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-GB" sz="1500" dirty="0"/>
              <a:t>There’s no online finding aid (not for the entire collection anyway)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-GB" sz="1500" dirty="0"/>
              <a:t>Material is arranged by so called “</a:t>
            </a:r>
            <a:r>
              <a:rPr lang="en-GB" sz="1500" dirty="0" err="1"/>
              <a:t>referenturas</a:t>
            </a:r>
            <a:r>
              <a:rPr lang="en-GB" sz="1500" dirty="0"/>
              <a:t>” (desks)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✘"/>
            </a:pPr>
            <a:r>
              <a:rPr lang="en-GB" sz="1500" dirty="0"/>
              <a:t>For example, there’s a Chinese </a:t>
            </a:r>
            <a:r>
              <a:rPr lang="en-GB" sz="1500" dirty="0" err="1"/>
              <a:t>referentura</a:t>
            </a:r>
            <a:r>
              <a:rPr lang="en-GB" sz="1500" dirty="0"/>
              <a:t> (100). This holds materials:</a:t>
            </a:r>
          </a:p>
          <a:p>
            <a:pPr lvl="1">
              <a:spcBef>
                <a:spcPts val="600"/>
              </a:spcBef>
              <a:buChar char="✘"/>
            </a:pPr>
            <a:r>
              <a:rPr lang="en-GB" sz="1500" dirty="0"/>
              <a:t>Of the Soviet Embassy in Beijing &amp; various consulates</a:t>
            </a:r>
          </a:p>
          <a:p>
            <a:pPr lvl="1">
              <a:spcBef>
                <a:spcPts val="600"/>
              </a:spcBef>
              <a:buChar char="✘"/>
            </a:pPr>
            <a:r>
              <a:rPr lang="en-GB" sz="1500" dirty="0"/>
              <a:t>The China desk at the MFA (including records of meetings with Chinese diplomats in Moscow)</a:t>
            </a:r>
          </a:p>
          <a:p>
            <a:pPr lvl="1">
              <a:spcBef>
                <a:spcPts val="600"/>
              </a:spcBef>
              <a:buChar char="✘"/>
            </a:pPr>
            <a:r>
              <a:rPr lang="en-GB" sz="1500" dirty="0"/>
              <a:t>Materials that were originally classified are in 0100; those that were not (usually rubbish) are in 100. </a:t>
            </a:r>
          </a:p>
          <a:p>
            <a:r>
              <a:rPr lang="en-GB" sz="1500" dirty="0"/>
              <a:t>Same pattern repeats for other </a:t>
            </a:r>
            <a:r>
              <a:rPr lang="en-GB" sz="1500" dirty="0" err="1"/>
              <a:t>referenturas</a:t>
            </a:r>
            <a:r>
              <a:rPr lang="en-GB" sz="1500" dirty="0"/>
              <a:t>, i.e. </a:t>
            </a:r>
            <a:r>
              <a:rPr lang="ru-RU" sz="1500" dirty="0"/>
              <a:t>(0)</a:t>
            </a:r>
            <a:r>
              <a:rPr lang="en-GB" sz="1500" dirty="0"/>
              <a:t>129 (USA</a:t>
            </a:r>
            <a:r>
              <a:rPr lang="ru-RU" sz="1500" dirty="0"/>
              <a:t>), (0)79 (</a:t>
            </a:r>
            <a:r>
              <a:rPr lang="ru-RU" sz="1500" dirty="0" err="1"/>
              <a:t>V</a:t>
            </a:r>
            <a:r>
              <a:rPr lang="en-GB" sz="1500" dirty="0" err="1"/>
              <a:t>ietnam</a:t>
            </a:r>
            <a:r>
              <a:rPr lang="en-GB" sz="1500" dirty="0"/>
              <a:t>) and so on. </a:t>
            </a:r>
          </a:p>
          <a:p>
            <a:r>
              <a:rPr lang="en-GB" sz="1500" dirty="0"/>
              <a:t>There is also a special </a:t>
            </a:r>
            <a:r>
              <a:rPr lang="en-GB" sz="1500" dirty="0" err="1"/>
              <a:t>referentura</a:t>
            </a:r>
            <a:r>
              <a:rPr lang="en-GB" sz="1500" dirty="0"/>
              <a:t> for the Minister of Foreign Affairs (06)</a:t>
            </a:r>
          </a:p>
          <a:p>
            <a:pPr lvl="1">
              <a:spcBef>
                <a:spcPts val="600"/>
              </a:spcBef>
              <a:buChar char="✘"/>
            </a:pPr>
            <a:endParaRPr lang="en-GB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9724973"/>
      </p:ext>
    </p:extLst>
  </p:cSld>
  <p:clrMapOvr>
    <a:masterClrMapping/>
  </p:clrMapOvr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1444</Words>
  <Application>Microsoft Office PowerPoint</Application>
  <PresentationFormat>On-screen Show (16:9)</PresentationFormat>
  <Paragraphs>114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Quicksand</vt:lpstr>
      <vt:lpstr>Arial</vt:lpstr>
      <vt:lpstr>Short Stack</vt:lpstr>
      <vt:lpstr>Amatic SC</vt:lpstr>
      <vt:lpstr>Knight template</vt:lpstr>
      <vt:lpstr>Foreign Policy Archives Sergey Radchenko, Ph.D. Cardiff University, Wales</vt:lpstr>
      <vt:lpstr>Overview</vt:lpstr>
      <vt:lpstr>Broadly about access</vt:lpstr>
      <vt:lpstr>   AVPRF [Arkhiv Vneshnei Politiki Rossiikoi Federatsii]</vt:lpstr>
      <vt:lpstr>PowerPoint Presentation</vt:lpstr>
      <vt:lpstr>Some general information about AVPRF</vt:lpstr>
      <vt:lpstr>How to get in? </vt:lpstr>
      <vt:lpstr>The letter</vt:lpstr>
      <vt:lpstr>Before we get to the substance of the letter, let’s look at what’s AVAILABLE AT AVPRF</vt:lpstr>
      <vt:lpstr>Practice</vt:lpstr>
      <vt:lpstr>Letter pros and Cons</vt:lpstr>
      <vt:lpstr>Example letter</vt:lpstr>
      <vt:lpstr>Сам Сингс ту Кип ин Майнд</vt:lpstr>
      <vt:lpstr>Rules in the reading room</vt:lpstr>
      <vt:lpstr>More rules in the reading room</vt:lpstr>
      <vt:lpstr>The process</vt:lpstr>
      <vt:lpstr>The process part 2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Foreign Policy Archives</dc:title>
  <cp:lastModifiedBy>Jarlath McGuckin</cp:lastModifiedBy>
  <cp:revision>8</cp:revision>
  <dcterms:modified xsi:type="dcterms:W3CDTF">2020-10-01T03:48:07Z</dcterms:modified>
</cp:coreProperties>
</file>